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</p:sldIdLst>
  <p:sldSz cx="7559675" cy="1069181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5FAE"/>
    <a:srgbClr val="18428C"/>
    <a:srgbClr val="1A438D"/>
    <a:srgbClr val="BC3F25"/>
    <a:srgbClr val="FBE6CE"/>
    <a:srgbClr val="FFFFFF"/>
    <a:srgbClr val="0B5C5D"/>
    <a:srgbClr val="C53216"/>
    <a:srgbClr val="E24B2B"/>
    <a:srgbClr val="1455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7" d="100"/>
          <a:sy n="47" d="100"/>
        </p:scale>
        <p:origin x="2262" y="54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69" y="9979025"/>
            <a:ext cx="7557707" cy="7127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875375"/>
            <a:ext cx="7557707" cy="997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71" y="1183227"/>
            <a:ext cx="6236732" cy="5559743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14" spc="-4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2089" y="6946437"/>
            <a:ext cx="6236732" cy="1781969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984" cap="all" spc="165" baseline="0">
                <a:solidFill>
                  <a:schemeClr val="tx2"/>
                </a:solidFill>
                <a:latin typeface="+mj-lt"/>
              </a:defRPr>
            </a:lvl1pPr>
            <a:lvl2pPr marL="377967" indent="0" algn="ctr">
              <a:buNone/>
              <a:defRPr sz="1984"/>
            </a:lvl2pPr>
            <a:lvl3pPr marL="755934" indent="0" algn="ctr">
              <a:buNone/>
              <a:defRPr sz="1984"/>
            </a:lvl3pPr>
            <a:lvl4pPr marL="1133902" indent="0" algn="ctr">
              <a:buNone/>
              <a:defRPr sz="1653"/>
            </a:lvl4pPr>
            <a:lvl5pPr marL="1511869" indent="0" algn="ctr">
              <a:buNone/>
              <a:defRPr sz="1653"/>
            </a:lvl5pPr>
            <a:lvl6pPr marL="1889836" indent="0" algn="ctr">
              <a:buNone/>
              <a:defRPr sz="1653"/>
            </a:lvl6pPr>
            <a:lvl7pPr marL="2267803" indent="0" algn="ctr">
              <a:buNone/>
              <a:defRPr sz="1653"/>
            </a:lvl7pPr>
            <a:lvl8pPr marL="2645771" indent="0" algn="ctr">
              <a:buNone/>
              <a:defRPr sz="1653"/>
            </a:lvl8pPr>
            <a:lvl9pPr marL="3023738" indent="0" algn="ctr">
              <a:buNone/>
              <a:defRPr sz="1653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62FF3-9391-44BA-BBB0-9FEE5AD6126C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D987F-9B07-4DEC-B0F3-2AE0637C562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748811" y="6771482"/>
            <a:ext cx="61233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197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62FF3-9391-44BA-BBB0-9FEE5AD6126C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D987F-9B07-4DEC-B0F3-2AE0637C5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51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69" y="9979025"/>
            <a:ext cx="7557707" cy="7127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875375"/>
            <a:ext cx="7557707" cy="997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646653"/>
            <a:ext cx="1630055" cy="89759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646652"/>
            <a:ext cx="4795669" cy="897597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62FF3-9391-44BA-BBB0-9FEE5AD6126C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D987F-9B07-4DEC-B0F3-2AE0637C5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250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62FF3-9391-44BA-BBB0-9FEE5AD6126C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D987F-9B07-4DEC-B0F3-2AE0637C5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30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69" y="9979025"/>
            <a:ext cx="7557707" cy="7127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875375"/>
            <a:ext cx="7557707" cy="997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71" y="1183227"/>
            <a:ext cx="6236732" cy="5559743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614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71" y="6942550"/>
            <a:ext cx="6236732" cy="1781969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984" cap="all" spc="165" baseline="0">
                <a:solidFill>
                  <a:schemeClr val="tx2"/>
                </a:solidFill>
                <a:latin typeface="+mj-lt"/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62FF3-9391-44BA-BBB0-9FEE5AD6126C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D987F-9B07-4DEC-B0F3-2AE0637C562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748811" y="6771482"/>
            <a:ext cx="61233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7473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0371" y="446824"/>
            <a:ext cx="6236732" cy="226177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71" y="2877551"/>
            <a:ext cx="3061668" cy="627253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5434" y="2877554"/>
            <a:ext cx="3061668" cy="627252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62FF3-9391-44BA-BBB0-9FEE5AD6126C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D987F-9B07-4DEC-B0F3-2AE0637C5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744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80371" y="446824"/>
            <a:ext cx="6236732" cy="226177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71" y="2878047"/>
            <a:ext cx="3061668" cy="1147884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653" b="0" cap="all" baseline="0">
                <a:solidFill>
                  <a:schemeClr val="tx2"/>
                </a:solidFill>
              </a:defRPr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71" y="4025931"/>
            <a:ext cx="3061668" cy="51241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55434" y="2878047"/>
            <a:ext cx="3061668" cy="1147884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653" b="0" cap="all" baseline="0">
                <a:solidFill>
                  <a:schemeClr val="tx2"/>
                </a:solidFill>
              </a:defRPr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55434" y="4025931"/>
            <a:ext cx="3061668" cy="51241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62FF3-9391-44BA-BBB0-9FEE5AD6126C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D987F-9B07-4DEC-B0F3-2AE0637C5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10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62FF3-9391-44BA-BBB0-9FEE5AD6126C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D987F-9B07-4DEC-B0F3-2AE0637C5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249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69" y="9979025"/>
            <a:ext cx="7557707" cy="7127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0" y="9875375"/>
            <a:ext cx="7557707" cy="997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62FF3-9391-44BA-BBB0-9FEE5AD6126C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D987F-9B07-4DEC-B0F3-2AE0637C5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345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" y="0"/>
            <a:ext cx="2511701" cy="106918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505054" y="0"/>
            <a:ext cx="39688" cy="106918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488" y="926622"/>
            <a:ext cx="1984415" cy="3563938"/>
          </a:xfrm>
        </p:spPr>
        <p:txBody>
          <a:bodyPr anchor="b">
            <a:normAutofit/>
          </a:bodyPr>
          <a:lstStyle>
            <a:lvl1pPr>
              <a:defRPr sz="2976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703" y="1140460"/>
            <a:ext cx="4141446" cy="81970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488" y="4561840"/>
            <a:ext cx="1984415" cy="5268148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240">
                <a:solidFill>
                  <a:srgbClr val="FFFFFF"/>
                </a:solidFill>
              </a:defRPr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88642" y="10070987"/>
            <a:ext cx="1623613" cy="569240"/>
          </a:xfrm>
        </p:spPr>
        <p:txBody>
          <a:bodyPr/>
          <a:lstStyle>
            <a:lvl1pPr algn="l">
              <a:defRPr/>
            </a:lvl1pPr>
          </a:lstStyle>
          <a:p>
            <a:fld id="{18A62FF3-9391-44BA-BBB0-9FEE5AD6126C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76622" y="10070987"/>
            <a:ext cx="2882126" cy="56924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0D987F-9B07-4DEC-B0F3-2AE0637C5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69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7721865"/>
            <a:ext cx="7557707" cy="29699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" y="7662740"/>
            <a:ext cx="7557707" cy="997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71" y="7911941"/>
            <a:ext cx="6274530" cy="1283018"/>
          </a:xfrm>
        </p:spPr>
        <p:txBody>
          <a:bodyPr tIns="0" bIns="0" anchor="b">
            <a:noAutofit/>
          </a:bodyPr>
          <a:lstStyle>
            <a:lvl1pPr>
              <a:defRPr sz="2976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" y="0"/>
            <a:ext cx="7559666" cy="7662740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645">
                <a:solidFill>
                  <a:schemeClr val="bg1"/>
                </a:solidFill>
              </a:defRPr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70" y="9209215"/>
            <a:ext cx="6274530" cy="926624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96"/>
              </a:spcAft>
              <a:buNone/>
              <a:defRPr sz="1240">
                <a:solidFill>
                  <a:srgbClr val="FFFFFF"/>
                </a:solidFill>
              </a:defRPr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62FF3-9391-44BA-BBB0-9FEE5AD6126C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D987F-9B07-4DEC-B0F3-2AE0637C5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457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979025"/>
            <a:ext cx="7559676" cy="7127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9875374"/>
            <a:ext cx="7559676" cy="10289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71" y="446824"/>
            <a:ext cx="6236732" cy="226177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70" y="2877551"/>
            <a:ext cx="6236733" cy="627253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0372" y="10070987"/>
            <a:ext cx="153293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rgbClr val="FFFFFF"/>
                </a:solidFill>
              </a:defRPr>
            </a:lvl1pPr>
          </a:lstStyle>
          <a:p>
            <a:fld id="{18A62FF3-9391-44BA-BBB0-9FEE5AD6126C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5627" y="10070987"/>
            <a:ext cx="2990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38800" y="10070987"/>
            <a:ext cx="8135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68">
                <a:solidFill>
                  <a:srgbClr val="FFFFFF"/>
                </a:solidFill>
              </a:defRPr>
            </a:lvl1pPr>
          </a:lstStyle>
          <a:p>
            <a:fld id="{960D987F-9B07-4DEC-B0F3-2AE0637C5626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740052" y="2709349"/>
            <a:ext cx="618003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9378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5934" rtl="0" eaLnBrk="1" latinLnBrk="0" hangingPunct="1">
        <a:lnSpc>
          <a:spcPct val="85000"/>
        </a:lnSpc>
        <a:spcBef>
          <a:spcPct val="0"/>
        </a:spcBef>
        <a:buNone/>
        <a:defRPr sz="3968" kern="1200" spc="-41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75593" indent="-75593" algn="l" defTabSz="755934" rtl="0" eaLnBrk="1" latinLnBrk="0" hangingPunct="1">
        <a:lnSpc>
          <a:spcPct val="90000"/>
        </a:lnSpc>
        <a:spcBef>
          <a:spcPts val="992"/>
        </a:spcBef>
        <a:spcAft>
          <a:spcPts val="165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65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17492" indent="-151187" algn="l" defTabSz="755934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Calibri" pitchFamily="34" charset="0"/>
        <a:buChar char="◦"/>
        <a:defRPr sz="14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68679" indent="-151187" algn="l" defTabSz="755934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Calibri" pitchFamily="34" charset="0"/>
        <a:buChar char="◦"/>
        <a:defRPr sz="11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619866" indent="-151187" algn="l" defTabSz="755934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Calibri" pitchFamily="34" charset="0"/>
        <a:buChar char="◦"/>
        <a:defRPr sz="11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771053" indent="-151187" algn="l" defTabSz="755934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Calibri" pitchFamily="34" charset="0"/>
        <a:buChar char="◦"/>
        <a:defRPr sz="11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909370" indent="-188984" algn="l" defTabSz="755934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Calibri" pitchFamily="34" charset="0"/>
        <a:buChar char="◦"/>
        <a:defRPr sz="11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074710" indent="-188984" algn="l" defTabSz="755934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Calibri" pitchFamily="34" charset="0"/>
        <a:buChar char="◦"/>
        <a:defRPr sz="11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240050" indent="-188984" algn="l" defTabSz="755934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Calibri" pitchFamily="34" charset="0"/>
        <a:buChar char="◦"/>
        <a:defRPr sz="11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405390" indent="-188984" algn="l" defTabSz="755934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Calibri" pitchFamily="34" charset="0"/>
        <a:buChar char="◦"/>
        <a:defRPr sz="11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smCheck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" y="0"/>
            <a:ext cx="7560000" cy="107034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97447" y="2002605"/>
            <a:ext cx="7164779" cy="923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/>
              <a:t>Программа </a:t>
            </a:r>
            <a:r>
              <a:rPr lang="ru-RU" sz="2000" b="1" i="1" dirty="0" err="1"/>
              <a:t>митапа</a:t>
            </a:r>
            <a:endParaRPr lang="ru-RU" sz="2000" b="1" i="1" dirty="0"/>
          </a:p>
          <a:p>
            <a:pPr algn="ctr"/>
            <a:r>
              <a:rPr lang="ru-RU" sz="2000" b="1" dirty="0"/>
              <a:t>«Системный подход к развитию туристско-краеведческой сферы через реализацию программы развития детско-юношеского туризма»</a:t>
            </a:r>
          </a:p>
          <a:p>
            <a:r>
              <a:rPr lang="ru-RU" sz="2000" dirty="0"/>
              <a:t> </a:t>
            </a:r>
            <a:r>
              <a:rPr lang="ru-RU" sz="2000" b="1" dirty="0"/>
              <a:t>Аннотация:</a:t>
            </a:r>
            <a:r>
              <a:rPr lang="ru-RU" sz="2000" dirty="0"/>
              <a:t> На площадке будут рассмотрены меры способствующие реализации главной цели - увеличению охвата детей, вовлеченных в туристско-краеведческую деятельность, через создание качественных и безопасных условий для ее реализации.</a:t>
            </a:r>
          </a:p>
          <a:p>
            <a:r>
              <a:rPr lang="ru-RU" sz="2000" dirty="0"/>
              <a:t> </a:t>
            </a:r>
            <a:r>
              <a:rPr lang="ru-RU" sz="2000" b="1" dirty="0"/>
              <a:t>Модератор:</a:t>
            </a:r>
            <a:r>
              <a:rPr lang="ru-RU" sz="2000" dirty="0"/>
              <a:t> Кириллова Любовь Сергеевна, инструктор-методист ТОГБОУ ДО «Областная детско-юношеская спортивная школа»</a:t>
            </a:r>
          </a:p>
          <a:p>
            <a:endParaRPr lang="ru-RU" sz="2000" dirty="0"/>
          </a:p>
          <a:p>
            <a:r>
              <a:rPr lang="ru-RU" sz="2000" dirty="0"/>
              <a:t> </a:t>
            </a:r>
            <a:r>
              <a:rPr lang="ru-RU" sz="2000" b="1" dirty="0"/>
              <a:t>«Развитие туристско-краеведческой деятельности в Тамбовской области, через программу развития регионального центра детско-юношеского туризма до 2030 года» </a:t>
            </a:r>
            <a:r>
              <a:rPr lang="ru-RU" sz="2000" dirty="0"/>
              <a:t>- Зотов Алексей Васильевич, старший инструктор – методист ТОГБОУ ДО «Областная детско-юношеская спортивная школа»;</a:t>
            </a:r>
          </a:p>
          <a:p>
            <a:r>
              <a:rPr lang="ru-RU" sz="2000" dirty="0"/>
              <a:t> </a:t>
            </a:r>
          </a:p>
          <a:p>
            <a:r>
              <a:rPr lang="ru-RU" sz="2000" b="1" dirty="0"/>
              <a:t>«Туризм в проекте новых нормативов ВФСК  ГТО: актуальные вопросы содержания подготовки и выполнение норматива «Туристский поход с проверкой туристских навыков»</a:t>
            </a:r>
            <a:r>
              <a:rPr lang="ru-RU" sz="2000" dirty="0"/>
              <a:t> - Проскурякова Юлия Михайловна, начальник отдела реализации ГТО ТОГАУ «Региональный центр спортивной подготовки»;</a:t>
            </a:r>
          </a:p>
          <a:p>
            <a:r>
              <a:rPr lang="ru-RU" sz="2000" dirty="0"/>
              <a:t> </a:t>
            </a:r>
          </a:p>
          <a:p>
            <a:r>
              <a:rPr lang="ru-RU" sz="1600" dirty="0"/>
              <a:t> </a:t>
            </a:r>
          </a:p>
          <a:p>
            <a:pPr algn="ctr"/>
            <a:endParaRPr lang="ru-RU" sz="3800" dirty="0">
              <a:solidFill>
                <a:srgbClr val="1A438D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06A8FBE-A3F3-4FD2-BF6B-13FBE087E510}"/>
              </a:ext>
            </a:extLst>
          </p:cNvPr>
          <p:cNvSpPr/>
          <p:nvPr/>
        </p:nvSpPr>
        <p:spPr>
          <a:xfrm>
            <a:off x="2824480" y="1218749"/>
            <a:ext cx="4185920" cy="365760"/>
          </a:xfrm>
          <a:prstGeom prst="rect">
            <a:avLst/>
          </a:prstGeom>
          <a:solidFill>
            <a:srgbClr val="365FAE"/>
          </a:solidFill>
          <a:ln>
            <a:solidFill>
              <a:srgbClr val="365F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ТАМБОВСКОЙ ОБЛАСТИ – 2023 </a:t>
            </a:r>
          </a:p>
        </p:txBody>
      </p:sp>
    </p:spTree>
    <p:extLst>
      <p:ext uri="{BB962C8B-B14F-4D97-AF65-F5344CB8AC3E}">
        <p14:creationId xmlns:p14="http://schemas.microsoft.com/office/powerpoint/2010/main" val="3995046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DDB3A6-C450-4F86-A656-D68078E84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05FADC-52FF-4751-9B48-D4701059A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D8451CC-4B79-4C87-BA65-25573EBED2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60000" cy="107034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3FBCBA1-5021-487D-96E6-C1416DA3DA19}"/>
              </a:ext>
            </a:extLst>
          </p:cNvPr>
          <p:cNvSpPr/>
          <p:nvPr/>
        </p:nvSpPr>
        <p:spPr>
          <a:xfrm>
            <a:off x="182880" y="2214879"/>
            <a:ext cx="737679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«Из опыта работы реализации программы «Спортивное ориентирование» в организации дополнительного образования»</a:t>
            </a:r>
            <a:r>
              <a:rPr lang="ru-RU" sz="2000" dirty="0"/>
              <a:t> – </a:t>
            </a:r>
            <a:r>
              <a:rPr lang="ru-RU" sz="2000" dirty="0" err="1"/>
              <a:t>Платицина</a:t>
            </a:r>
            <a:r>
              <a:rPr lang="ru-RU" sz="2000" dirty="0"/>
              <a:t> Елена Анатольевна, педагог дополнительного образования МБОУ ДО «Детский образовательно-оздоровительный центр «Кристалл» г. Уварово.</a:t>
            </a:r>
          </a:p>
          <a:p>
            <a:endParaRPr lang="ru-RU" sz="2000" dirty="0"/>
          </a:p>
          <a:p>
            <a:r>
              <a:rPr lang="ru-RU" sz="2000" b="1" dirty="0"/>
              <a:t>«Основные векторы развития детского образовательного туризма в Тамбовской области»</a:t>
            </a:r>
            <a:r>
              <a:rPr lang="ru-RU" sz="2000" dirty="0"/>
              <a:t> - Селиванова Людмила Витальевна, специалист Регионального модельного центра ТОГБОУ ДО «Центр развития творчества детей и юношества»</a:t>
            </a:r>
          </a:p>
          <a:p>
            <a:endParaRPr lang="ru-RU" sz="2000" dirty="0"/>
          </a:p>
          <a:p>
            <a:r>
              <a:rPr lang="ru-RU" sz="2000" dirty="0"/>
              <a:t>«</a:t>
            </a:r>
            <a:r>
              <a:rPr lang="ru-RU" sz="2000" b="1" dirty="0"/>
              <a:t>Реализация областной зимней </a:t>
            </a:r>
            <a:r>
              <a:rPr lang="ru-RU" sz="2000" b="1" dirty="0" err="1"/>
              <a:t>туриады</a:t>
            </a:r>
            <a:r>
              <a:rPr lang="ru-RU" sz="2000" b="1" dirty="0"/>
              <a:t> «Сердце Тамбовской области», через взаимодействие образовательных организаций с маршрутно-квалификационной комиссией образовательных организаций»</a:t>
            </a:r>
            <a:r>
              <a:rPr lang="ru-RU" sz="2000" dirty="0"/>
              <a:t> - Кириллова Любовь Сергеевна, инструктор – методист, ТОГБОУ ДО «Областная детско-юношеская спортивная школа».</a:t>
            </a:r>
          </a:p>
        </p:txBody>
      </p:sp>
    </p:spTree>
    <p:extLst>
      <p:ext uri="{BB962C8B-B14F-4D97-AF65-F5344CB8AC3E}">
        <p14:creationId xmlns:p14="http://schemas.microsoft.com/office/powerpoint/2010/main" val="433379618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576</TotalTime>
  <Words>251</Words>
  <Application>Microsoft Office PowerPoint</Application>
  <PresentationFormat>Произвольный</PresentationFormat>
  <Paragraphs>16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Ретро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</dc:creator>
  <cp:lastModifiedBy>User</cp:lastModifiedBy>
  <cp:revision>101</cp:revision>
  <cp:lastPrinted>2022-04-15T07:47:21Z</cp:lastPrinted>
  <dcterms:created xsi:type="dcterms:W3CDTF">2020-10-02T11:47:21Z</dcterms:created>
  <dcterms:modified xsi:type="dcterms:W3CDTF">2023-02-27T09:00:28Z</dcterms:modified>
</cp:coreProperties>
</file>